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73" r:id="rId5"/>
    <p:sldId id="282" r:id="rId6"/>
    <p:sldId id="280" r:id="rId7"/>
    <p:sldId id="258" r:id="rId8"/>
    <p:sldId id="270" r:id="rId9"/>
    <p:sldId id="283" r:id="rId10"/>
    <p:sldId id="265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ustomXml" Target="../customXml/item4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34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899E5A-9E03-4F9B-89F3-F812950E708D}" type="datetimeFigureOut">
              <a:rPr lang="lt-LT"/>
              <a:pPr/>
              <a:t>2012.09.19</a:t>
            </a:fld>
            <a:endParaRPr lang="lt-LT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34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760B39-A2FC-4480-8C5A-BA3DF0C1E3D4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34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32EE4C7-29F5-4559-9280-1F17FA21F964}" type="datetimeFigureOut">
              <a:rPr lang="lt-LT"/>
              <a:pPr/>
              <a:t>2012.09.19</a:t>
            </a:fld>
            <a:endParaRPr lang="lt-LT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130"/>
            <a:ext cx="5388610" cy="443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34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4438CD6-DE32-431F-B7ED-0C0822D3D3AB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26F-5BFF-4D30-A1AD-78F58C4846B5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26AD-A7DC-407F-A939-1AEC4A5BA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3D5A-3954-49F5-A23E-5B75BFBA47D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9792-0CAF-4E85-AC7D-553560CAF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7AB1-3119-4B58-A9CA-09C7D704338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18A8-C613-4A8A-9908-6900E256E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554D-1698-475A-9AD1-5B6DBE8B8D7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A3B1-EC35-4BDA-8A11-E91CA779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28DA-A48C-4BA3-8F7E-92BFC6D0872F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39E0-CEEB-432E-98C0-A1FFBC8A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46514-2B44-4351-80D4-6EC704E0F70F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DE18-6140-44BE-AA1C-CC0EB823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2A2D-3DC8-4307-A1EE-F1BDDC31DC4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397D-F3BB-48E0-AEDA-554CA014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9D2D-E619-4596-AC42-3BB8230DBD8B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AC06-2B68-4D08-804D-90CB6A59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4AFD-E143-4B7B-BABE-54A5E56646A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E0C3-19B9-472E-A093-2B79D41E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CE-144B-4B62-8169-44C5A49AEE8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5929-F062-456E-9919-511322586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BD7F-9B62-4271-92CF-F074DAE447A9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6B01-F94F-4C51-BBB2-B65CD4CA2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3D5A-14C1-4E7F-B86C-DC645EB98D5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C09A-39D5-4E96-A738-E10EA4C4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AE70-D973-44BA-B6F5-DBCDCAA5B40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3823-69B5-4A62-8128-8D70854F7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A16F-B874-4778-80D6-C009930A044A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A8E3-7276-4294-98E5-16E79DACB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D8DE-0081-4EB1-91ED-7BE0BAE136C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E1E9-1610-4B29-90FB-D232B8A5C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B13BE-FDEA-4C4A-9CF8-1122D7C8B3D9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CE7E-4963-498B-8DE9-EBE59C59B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3775-8F94-4612-B622-A109EE6D0EE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CBFC-E0CF-49E1-88C8-ED79CC3FE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52F1-6F30-4330-BF76-3568A1FCBCF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145FB-40F0-450E-BC09-E278D233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BA7D-C682-4C02-9EDC-2AC0DE43C62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D596-E36C-432C-88F4-695C77BEF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CFE0-D38E-44E9-A7C7-A81B7440641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FA5D-CDA6-4C08-A24E-D4DA145DE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C75E-7EF4-4325-98F1-A61C0EF3E84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6779-CD05-41BE-9500-9DEB3DC9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13A5-4948-4319-BE65-0C7B67E5528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1707-DC09-4FBF-ABE1-2022D224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34EA-FC53-4AAF-BAA6-D8E27C07DCEE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1DD4-71E0-4788-95B4-72082F396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349FE3-F6C6-41FF-B15F-1DA32E59ECFB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68E378-8E6F-4DF7-AD22-DD7CD16E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32266-ABBC-4241-87C5-066160E53C0E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4612D-C60F-4E1F-BA4B-D010E637C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baltpool.l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75" y="2500313"/>
            <a:ext cx="7772400" cy="1470025"/>
          </a:xfrm>
        </p:spPr>
        <p:txBody>
          <a:bodyPr/>
          <a:lstStyle/>
          <a:p>
            <a:r>
              <a:rPr lang="en-US" dirty="0" smtClean="0"/>
              <a:t>UPDATES ON THE LATEST DEVELOPMENTS IN LITHUANIA</a:t>
            </a:r>
            <a:endParaRPr lang="lt-LT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4500563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t-LT" sz="2400" dirty="0" smtClean="0">
                <a:solidFill>
                  <a:srgbClr val="898989"/>
                </a:solidFill>
              </a:rPr>
              <a:t>Aistija Zubaviciute</a:t>
            </a:r>
            <a:endParaRPr lang="en-US" sz="24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lt-LT" sz="2400" dirty="0" err="1" smtClean="0">
                <a:solidFill>
                  <a:srgbClr val="898989"/>
                </a:solidFill>
              </a:rPr>
              <a:t>Advisor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of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Electricity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Division</a:t>
            </a:r>
            <a:r>
              <a:rPr lang="lt-LT" sz="2400" dirty="0" smtClean="0">
                <a:solidFill>
                  <a:srgbClr val="898989"/>
                </a:solidFill>
              </a:rPr>
              <a:t>, </a:t>
            </a:r>
            <a:r>
              <a:rPr lang="en-US" sz="2400" dirty="0" smtClean="0">
                <a:solidFill>
                  <a:srgbClr val="898989"/>
                </a:solidFill>
              </a:rPr>
              <a:t>NCC, Lithuania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898989"/>
                </a:solidFill>
              </a:rPr>
              <a:t>1</a:t>
            </a:r>
            <a:r>
              <a:rPr lang="lt-LT" sz="1800" dirty="0" smtClean="0">
                <a:solidFill>
                  <a:srgbClr val="898989"/>
                </a:solidFill>
              </a:rPr>
              <a:t>4</a:t>
            </a:r>
            <a:r>
              <a:rPr lang="en-US" sz="1800" baseline="30000" dirty="0" err="1" smtClean="0">
                <a:solidFill>
                  <a:srgbClr val="898989"/>
                </a:solidFill>
              </a:rPr>
              <a:t>th</a:t>
            </a:r>
            <a:r>
              <a:rPr lang="en-US" sz="1800" dirty="0" smtClean="0">
                <a:solidFill>
                  <a:srgbClr val="898989"/>
                </a:solidFill>
              </a:rPr>
              <a:t> Baltic Electricity Market Mini-Forum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898989"/>
                </a:solidFill>
              </a:rPr>
              <a:t> </a:t>
            </a:r>
            <a:r>
              <a:rPr lang="lt-LT" sz="1800" dirty="0" smtClean="0">
                <a:solidFill>
                  <a:srgbClr val="898989"/>
                </a:solidFill>
              </a:rPr>
              <a:t>21</a:t>
            </a:r>
            <a:r>
              <a:rPr lang="lt-LT" sz="1800" baseline="30000" dirty="0" smtClean="0">
                <a:solidFill>
                  <a:srgbClr val="898989"/>
                </a:solidFill>
              </a:rPr>
              <a:t>st</a:t>
            </a:r>
            <a:r>
              <a:rPr lang="en-US" sz="1800" dirty="0" smtClean="0">
                <a:solidFill>
                  <a:srgbClr val="898989"/>
                </a:solidFill>
              </a:rPr>
              <a:t> </a:t>
            </a:r>
            <a:r>
              <a:rPr lang="lt-LT" sz="1800" dirty="0" err="1" smtClean="0">
                <a:solidFill>
                  <a:srgbClr val="898989"/>
                </a:solidFill>
              </a:rPr>
              <a:t>September</a:t>
            </a:r>
            <a:r>
              <a:rPr lang="lt-LT" sz="1800" dirty="0" smtClean="0">
                <a:solidFill>
                  <a:srgbClr val="898989"/>
                </a:solidFill>
              </a:rPr>
              <a:t>,</a:t>
            </a:r>
            <a:r>
              <a:rPr lang="en-US" sz="1800" dirty="0" smtClean="0">
                <a:solidFill>
                  <a:srgbClr val="898989"/>
                </a:solidFill>
              </a:rPr>
              <a:t> 201</a:t>
            </a:r>
            <a:r>
              <a:rPr lang="lt-LT" sz="1800" dirty="0" smtClean="0">
                <a:solidFill>
                  <a:srgbClr val="898989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LEGISLATION</a:t>
            </a:r>
            <a:r>
              <a:rPr lang="lt-LT" dirty="0" smtClean="0"/>
              <a:t> </a:t>
            </a:r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lt-LT" sz="2400" b="1" dirty="0" err="1" smtClean="0"/>
              <a:t>Law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on</a:t>
            </a:r>
            <a:r>
              <a:rPr lang="lt-LT" sz="2400" b="1" dirty="0" smtClean="0"/>
              <a:t> Energy </a:t>
            </a:r>
            <a:r>
              <a:rPr lang="lt-LT" sz="2400" b="1" dirty="0" err="1" smtClean="0"/>
              <a:t>Resources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Market</a:t>
            </a:r>
            <a:r>
              <a:rPr lang="lt-LT" sz="2400" b="1" dirty="0" smtClean="0"/>
              <a:t> (ERM) </a:t>
            </a:r>
            <a:r>
              <a:rPr lang="lt-LT" sz="2400" dirty="0" err="1" smtClean="0"/>
              <a:t>passed</a:t>
            </a:r>
            <a:r>
              <a:rPr lang="lt-LT" sz="2400" b="1" dirty="0" smtClean="0"/>
              <a:t> </a:t>
            </a:r>
            <a:r>
              <a:rPr lang="lt-LT" sz="2400" dirty="0" err="1" smtClean="0"/>
              <a:t>on</a:t>
            </a:r>
            <a:r>
              <a:rPr lang="lt-LT" sz="2400" dirty="0" smtClean="0"/>
              <a:t> 22/05/2012: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Reglamentation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centralized</a:t>
            </a:r>
            <a:r>
              <a:rPr lang="lt-LT" sz="2000" dirty="0" smtClean="0"/>
              <a:t> </a:t>
            </a:r>
            <a:r>
              <a:rPr lang="lt-LT" sz="2000" dirty="0" err="1" smtClean="0"/>
              <a:t>trade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biofuel</a:t>
            </a:r>
            <a:r>
              <a:rPr lang="lt-LT" sz="2000" dirty="0" smtClean="0"/>
              <a:t> </a:t>
            </a:r>
            <a:r>
              <a:rPr lang="lt-LT" sz="2000" dirty="0" err="1" smtClean="0"/>
              <a:t>and</a:t>
            </a:r>
            <a:r>
              <a:rPr lang="lt-LT" sz="2000" dirty="0" smtClean="0"/>
              <a:t> </a:t>
            </a:r>
            <a:r>
              <a:rPr lang="lt-LT" sz="2000" dirty="0" err="1" smtClean="0"/>
              <a:t>oil</a:t>
            </a:r>
            <a:r>
              <a:rPr lang="lt-LT" sz="2000" dirty="0" smtClean="0"/>
              <a:t> </a:t>
            </a:r>
            <a:r>
              <a:rPr lang="lt-LT" sz="2000" dirty="0" err="1" smtClean="0"/>
              <a:t>products</a:t>
            </a:r>
            <a:r>
              <a:rPr lang="lt-LT" sz="2000" dirty="0" smtClean="0"/>
              <a:t>, </a:t>
            </a:r>
            <a:r>
              <a:rPr lang="lt-LT" sz="2000" dirty="0" err="1" smtClean="0"/>
              <a:t>natural</a:t>
            </a:r>
            <a:r>
              <a:rPr lang="lt-LT" sz="2000" dirty="0" smtClean="0"/>
              <a:t> </a:t>
            </a:r>
            <a:r>
              <a:rPr lang="lt-LT" sz="2000" dirty="0" err="1" smtClean="0"/>
              <a:t>gas</a:t>
            </a:r>
            <a:r>
              <a:rPr lang="lt-LT" sz="2000" dirty="0" smtClean="0"/>
              <a:t> </a:t>
            </a:r>
            <a:r>
              <a:rPr lang="lt-LT" sz="2000" dirty="0" err="1" smtClean="0"/>
              <a:t>and</a:t>
            </a:r>
            <a:r>
              <a:rPr lang="lt-LT" sz="2000" dirty="0" smtClean="0"/>
              <a:t> </a:t>
            </a:r>
            <a:r>
              <a:rPr lang="lt-LT" sz="2000" dirty="0" err="1" smtClean="0"/>
              <a:t>supporting</a:t>
            </a:r>
            <a:r>
              <a:rPr lang="lt-LT" sz="2000" dirty="0" smtClean="0"/>
              <a:t> </a:t>
            </a:r>
            <a:r>
              <a:rPr lang="lt-LT" sz="2000" dirty="0" err="1" smtClean="0"/>
              <a:t>instruments</a:t>
            </a:r>
            <a:r>
              <a:rPr lang="lt-LT" sz="2000" dirty="0" smtClean="0"/>
              <a:t> </a:t>
            </a:r>
            <a:r>
              <a:rPr lang="lt-LT" sz="2000" dirty="0" err="1" smtClean="0"/>
              <a:t>from</a:t>
            </a:r>
            <a:r>
              <a:rPr lang="lt-LT" sz="2000" dirty="0" smtClean="0"/>
              <a:t> </a:t>
            </a:r>
            <a:r>
              <a:rPr lang="lt-LT" sz="2000" dirty="0" err="1" smtClean="0"/>
              <a:t>energy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lt-LT" sz="2000" dirty="0" smtClean="0"/>
              <a:t> </a:t>
            </a:r>
            <a:r>
              <a:rPr lang="lt-LT" sz="2000" dirty="0" err="1" smtClean="0"/>
              <a:t>variation</a:t>
            </a:r>
            <a:r>
              <a:rPr lang="lt-LT" sz="2000" dirty="0" smtClean="0"/>
              <a:t> (</a:t>
            </a:r>
            <a:r>
              <a:rPr lang="lt-LT" sz="2000" dirty="0" err="1" smtClean="0"/>
              <a:t>electricity</a:t>
            </a:r>
            <a:r>
              <a:rPr lang="lt-LT" sz="2000" dirty="0" smtClean="0"/>
              <a:t> </a:t>
            </a:r>
            <a:r>
              <a:rPr lang="lt-LT" sz="2000" dirty="0" err="1" smtClean="0"/>
              <a:t>derivatives</a:t>
            </a:r>
            <a:r>
              <a:rPr lang="lt-LT" sz="2000" dirty="0" smtClean="0"/>
              <a:t>)</a:t>
            </a:r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ERM </a:t>
            </a:r>
            <a:r>
              <a:rPr lang="lt-LT" sz="2000" dirty="0" err="1" smtClean="0"/>
              <a:t>organized</a:t>
            </a:r>
            <a:r>
              <a:rPr lang="lt-LT" sz="2000" dirty="0" smtClean="0"/>
              <a:t> </a:t>
            </a:r>
            <a:r>
              <a:rPr lang="lt-LT" sz="2000" dirty="0" err="1" smtClean="0"/>
              <a:t>by</a:t>
            </a:r>
            <a:r>
              <a:rPr lang="lt-LT" sz="2000" dirty="0" smtClean="0"/>
              <a:t> BALTPOOL (</a:t>
            </a:r>
            <a:r>
              <a:rPr lang="lt-LT" sz="2000" dirty="0" err="1" smtClean="0">
                <a:hlinkClick r:id="rId4"/>
              </a:rPr>
              <a:t>www.baltpool.lt</a:t>
            </a:r>
            <a:r>
              <a:rPr lang="lt-LT" sz="2000" dirty="0" smtClean="0"/>
              <a:t>) </a:t>
            </a:r>
            <a:r>
              <a:rPr lang="lt-LT" sz="2000" dirty="0" err="1" smtClean="0"/>
              <a:t>and</a:t>
            </a:r>
            <a:r>
              <a:rPr lang="en-US" sz="2000" dirty="0" smtClean="0"/>
              <a:t> acts as Lithuanian electricity financial market administrator and as Lithuanian gas market operator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G</a:t>
            </a:r>
            <a:r>
              <a:rPr lang="en-US" sz="2000" dirty="0" smtClean="0"/>
              <a:t>as market was launched on 1st March, 2012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 June 18, 2012 the power exchange operator of Nordic countries Nord Pool Spot AS started administration of Lithuanian power exchange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400" dirty="0" smtClean="0"/>
          </a:p>
          <a:p>
            <a:pPr lvl="1">
              <a:lnSpc>
                <a:spcPct val="90000"/>
              </a:lnSpc>
              <a:buNone/>
            </a:pPr>
            <a:endParaRPr lang="lt-LT" sz="2000" dirty="0" smtClean="0"/>
          </a:p>
          <a:p>
            <a:pPr lvl="1">
              <a:lnSpc>
                <a:spcPct val="90000"/>
              </a:lnSpc>
              <a:buNone/>
            </a:pPr>
            <a:endParaRPr lang="lt-LT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LEGISLATION (1)</a:t>
            </a: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Approved:</a:t>
            </a:r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Rules</a:t>
            </a:r>
            <a:r>
              <a:rPr lang="lt-LT" sz="2000" dirty="0" smtClean="0"/>
              <a:t> </a:t>
            </a:r>
            <a:r>
              <a:rPr lang="lt-LT" sz="2000" dirty="0" err="1" smtClean="0"/>
              <a:t>on</a:t>
            </a:r>
            <a:r>
              <a:rPr lang="lt-LT" sz="2000" dirty="0" smtClean="0"/>
              <a:t> </a:t>
            </a:r>
            <a:r>
              <a:rPr lang="lt-LT" sz="2000" dirty="0" err="1" smtClean="0"/>
              <a:t>submission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documentation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TSO </a:t>
            </a:r>
            <a:r>
              <a:rPr lang="lt-LT" sz="2000" dirty="0" err="1" smtClean="0"/>
              <a:t>ownership</a:t>
            </a:r>
            <a:r>
              <a:rPr lang="lt-LT" sz="2000" dirty="0" smtClean="0"/>
              <a:t> </a:t>
            </a:r>
            <a:r>
              <a:rPr lang="lt-LT" sz="2000" dirty="0" err="1" smtClean="0"/>
              <a:t>unbundling</a:t>
            </a:r>
            <a:r>
              <a:rPr lang="lt-LT" sz="2000" dirty="0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Market investigation rules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Methodology on system services price calculation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Methodology on power energy price and reserve power service price calculation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Rules for generators on usage of transmission and distribution networks</a:t>
            </a:r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Amendments</a:t>
            </a:r>
            <a:r>
              <a:rPr lang="en-US" sz="2000" dirty="0" smtClean="0"/>
              <a:t> on:</a:t>
            </a:r>
          </a:p>
          <a:p>
            <a:pPr lvl="2">
              <a:lnSpc>
                <a:spcPct val="90000"/>
              </a:lnSpc>
            </a:pPr>
            <a:r>
              <a:rPr lang="lt-LT" sz="1600" dirty="0" smtClean="0"/>
              <a:t>M</a:t>
            </a:r>
            <a:r>
              <a:rPr lang="en-US" sz="1600" dirty="0" err="1" smtClean="0"/>
              <a:t>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m</a:t>
            </a:r>
            <a:r>
              <a:rPr lang="en-US" sz="1600" dirty="0" err="1" smtClean="0"/>
              <a:t>arket</a:t>
            </a:r>
            <a:r>
              <a:rPr lang="en-US" sz="1600" dirty="0" smtClean="0"/>
              <a:t> price</a:t>
            </a:r>
          </a:p>
          <a:p>
            <a:pPr lvl="2">
              <a:lnSpc>
                <a:spcPct val="90000"/>
              </a:lnSpc>
            </a:pPr>
            <a:r>
              <a:rPr lang="lt-LT" sz="1600" dirty="0" err="1" smtClean="0"/>
              <a:t>Methodology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connection</a:t>
            </a:r>
            <a:r>
              <a:rPr lang="lt-LT" sz="1600" dirty="0" smtClean="0"/>
              <a:t> </a:t>
            </a:r>
            <a:r>
              <a:rPr lang="lt-LT" sz="1600" dirty="0" err="1" smtClean="0"/>
              <a:t>fees</a:t>
            </a:r>
            <a:r>
              <a:rPr lang="en-US" sz="1600" dirty="0" smtClean="0"/>
              <a:t> (</a:t>
            </a:r>
            <a:r>
              <a:rPr lang="lt-LT" sz="1600" dirty="0" smtClean="0"/>
              <a:t>20</a:t>
            </a:r>
            <a:r>
              <a:rPr lang="en-US" sz="1600" dirty="0" smtClean="0"/>
              <a:t>% for </a:t>
            </a:r>
            <a:r>
              <a:rPr lang="lt-LT" sz="1600" dirty="0" err="1" smtClean="0"/>
              <a:t>households</a:t>
            </a:r>
            <a:r>
              <a:rPr lang="lt-LT" sz="1600" dirty="0" smtClean="0"/>
              <a:t>, 40</a:t>
            </a:r>
            <a:r>
              <a:rPr lang="en-US" sz="1600" dirty="0" smtClean="0"/>
              <a:t>% for industrials, changing customer status, payment for reduced capacity after 3 years)</a:t>
            </a:r>
          </a:p>
          <a:p>
            <a:pPr lvl="2">
              <a:lnSpc>
                <a:spcPct val="90000"/>
              </a:lnSpc>
            </a:pPr>
            <a:r>
              <a:rPr lang="lt-LT" sz="1600" dirty="0" err="1" smtClean="0"/>
              <a:t>Methodology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</a:t>
            </a:r>
            <a:r>
              <a:rPr lang="lt-LT" sz="1600" dirty="0" err="1" smtClean="0"/>
              <a:t>prices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</a:t>
            </a:r>
            <a:r>
              <a:rPr lang="lt-LT" sz="1600" dirty="0" err="1" smtClean="0"/>
              <a:t>renewable</a:t>
            </a:r>
            <a:r>
              <a:rPr lang="lt-LT" sz="1600" dirty="0" smtClean="0"/>
              <a:t> </a:t>
            </a:r>
            <a:r>
              <a:rPr lang="lt-LT" sz="1600" dirty="0" err="1" smtClean="0"/>
              <a:t>energy</a:t>
            </a:r>
            <a:r>
              <a:rPr lang="lt-LT" sz="1600" dirty="0" smtClean="0"/>
              <a:t> </a:t>
            </a:r>
            <a:r>
              <a:rPr lang="lt-LT" sz="1600" dirty="0" err="1" smtClean="0"/>
              <a:t>resouces</a:t>
            </a:r>
            <a:endParaRPr lang="lt-LT" sz="1600" dirty="0" smtClean="0"/>
          </a:p>
          <a:p>
            <a:pPr lvl="2">
              <a:lnSpc>
                <a:spcPct val="90000"/>
              </a:lnSpc>
            </a:pPr>
            <a:r>
              <a:rPr lang="en-US" sz="1600" dirty="0" smtClean="0"/>
              <a:t>Quality requirements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Rules on technological, financial and managerial assessment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Rules on penalties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LEGISLATION (2)</a:t>
            </a: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To be approved:</a:t>
            </a:r>
          </a:p>
          <a:p>
            <a:pPr lvl="1">
              <a:lnSpc>
                <a:spcPct val="90000"/>
              </a:lnSpc>
            </a:pPr>
            <a:r>
              <a:rPr lang="lt-LT" sz="2000" dirty="0" smtClean="0"/>
              <a:t>A</a:t>
            </a:r>
            <a:r>
              <a:rPr lang="en-US" sz="2000" dirty="0" err="1" smtClean="0"/>
              <a:t>mendments</a:t>
            </a:r>
            <a:r>
              <a:rPr lang="en-US" sz="2000" dirty="0" smtClean="0"/>
              <a:t> of the </a:t>
            </a:r>
            <a:r>
              <a:rPr lang="en-US" sz="2000" dirty="0" err="1" smtClean="0"/>
              <a:t>Methodolog</a:t>
            </a:r>
            <a:r>
              <a:rPr lang="lt-LT" sz="2000" dirty="0" smtClean="0"/>
              <a:t>y</a:t>
            </a:r>
            <a:r>
              <a:rPr lang="en-US" sz="2000" dirty="0" smtClean="0"/>
              <a:t>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calculation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en-US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lt-LT" sz="2000" dirty="0" smtClean="0"/>
              <a:t>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en-US" sz="2000" dirty="0" smtClean="0"/>
              <a:t>public </a:t>
            </a:r>
            <a:r>
              <a:rPr lang="lt-LT" sz="2000" dirty="0" err="1" smtClean="0"/>
              <a:t>service</a:t>
            </a:r>
            <a:r>
              <a:rPr lang="lt-LT" sz="2000" dirty="0" smtClean="0"/>
              <a:t> </a:t>
            </a:r>
            <a:r>
              <a:rPr lang="lt-LT" sz="2000" dirty="0" err="1" smtClean="0"/>
              <a:t>obligations</a:t>
            </a:r>
            <a:r>
              <a:rPr lang="lt-LT" sz="2000" dirty="0" smtClean="0"/>
              <a:t> (</a:t>
            </a:r>
            <a:r>
              <a:rPr lang="lt-LT" sz="2000" dirty="0" err="1" smtClean="0"/>
              <a:t>differentiation</a:t>
            </a:r>
            <a:r>
              <a:rPr lang="lt-LT" sz="2000" dirty="0" smtClean="0"/>
              <a:t> 2</a:t>
            </a:r>
            <a:r>
              <a:rPr lang="en-US" sz="2000" dirty="0" smtClean="0"/>
              <a:t> – </a:t>
            </a:r>
            <a:r>
              <a:rPr lang="en-US" sz="2000" dirty="0" err="1" smtClean="0"/>
              <a:t>MWh</a:t>
            </a:r>
            <a:r>
              <a:rPr lang="en-US" sz="2000" dirty="0" smtClean="0"/>
              <a:t> and LTL</a:t>
            </a:r>
            <a:r>
              <a:rPr lang="lt-LT" sz="2000" dirty="0" smtClean="0"/>
              <a:t>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A</a:t>
            </a:r>
            <a:r>
              <a:rPr lang="en-US" sz="2000" dirty="0" err="1" smtClean="0"/>
              <a:t>mendments</a:t>
            </a:r>
            <a:r>
              <a:rPr lang="en-US" sz="2000" dirty="0" smtClean="0"/>
              <a:t> of the Methodologies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calculation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en-US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en-US" sz="2000" dirty="0" smtClean="0"/>
              <a:t> caps of transmission and distribution services, also public supply and public prices (only for households):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5 years regulatory period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WACC application since 2013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“Profit sharing” mechanism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Network price caps and other prices for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Minimum quality levels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TSO ownership unbundling decision – documents on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New RES tariffs for 2013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Approved</a:t>
            </a:r>
            <a:r>
              <a:rPr lang="lt-LT" dirty="0" smtClean="0"/>
              <a:t> </a:t>
            </a:r>
            <a:r>
              <a:rPr lang="en-US" dirty="0" smtClean="0"/>
              <a:t>new RES tariffs for 2012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lt-LT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  <p:pic>
        <p:nvPicPr>
          <p:cNvPr id="4" name="Picture 3" descr="Tiesiogines_ismokos_gamintojams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018620"/>
            <a:ext cx="4104456" cy="2528823"/>
          </a:xfrm>
          <a:prstGeom prst="rect">
            <a:avLst/>
          </a:prstGeom>
        </p:spPr>
      </p:pic>
      <p:pic>
        <p:nvPicPr>
          <p:cNvPr id="5" name="Picture 4" descr="Tiesiogines_ismokos_gamintojam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484784"/>
            <a:ext cx="4409450" cy="2236677"/>
          </a:xfrm>
          <a:prstGeom prst="rect">
            <a:avLst/>
          </a:prstGeom>
        </p:spPr>
      </p:pic>
      <p:pic>
        <p:nvPicPr>
          <p:cNvPr id="6" name="Picture 5" descr="Remiamos_elektros_energijos_laukiama_kiekio_dinami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484784"/>
            <a:ext cx="4249181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ELECTRICITY </a:t>
            </a:r>
            <a:r>
              <a:rPr lang="en-US" dirty="0" smtClean="0"/>
              <a:t>MARKET</a:t>
            </a:r>
            <a:endParaRPr lang="lt-LT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Nord Pool Spot in Lithuania from 18/06/2012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Prognosis </a:t>
            </a:r>
            <a:r>
              <a:rPr lang="lt-LT" sz="2400" dirty="0" smtClean="0"/>
              <a:t>~</a:t>
            </a:r>
            <a:r>
              <a:rPr lang="lt-LT" sz="2400" dirty="0" smtClean="0"/>
              <a:t>60</a:t>
            </a:r>
            <a:r>
              <a:rPr lang="en-US" sz="2400" dirty="0" smtClean="0"/>
              <a:t>% </a:t>
            </a:r>
            <a:r>
              <a:rPr lang="en-US" sz="2400" dirty="0" smtClean="0"/>
              <a:t>of electricity consumption</a:t>
            </a:r>
            <a:r>
              <a:rPr lang="lt-LT" sz="2400" dirty="0" smtClean="0"/>
              <a:t> (</a:t>
            </a:r>
            <a:r>
              <a:rPr lang="en-US" sz="2400" dirty="0" smtClean="0"/>
              <a:t>2012 – 30 kW</a:t>
            </a:r>
            <a:r>
              <a:rPr lang="lt-LT" sz="2400" dirty="0" smtClean="0"/>
              <a:t>)</a:t>
            </a:r>
            <a:r>
              <a:rPr lang="en-US" sz="2400" dirty="0" smtClean="0"/>
              <a:t> - no end-user price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From January 1st of 2013 all consumers</a:t>
            </a:r>
            <a:r>
              <a:rPr lang="lt-LT" sz="2400" dirty="0" smtClean="0"/>
              <a:t>, </a:t>
            </a:r>
            <a:r>
              <a:rPr lang="lt-LT" sz="2400" dirty="0" err="1" smtClean="0"/>
              <a:t>except</a:t>
            </a:r>
            <a:r>
              <a:rPr lang="lt-LT" sz="2400" dirty="0" smtClean="0"/>
              <a:t> h</a:t>
            </a:r>
            <a:r>
              <a:rPr lang="en-US" sz="2400" dirty="0" err="1" smtClean="0"/>
              <a:t>ouseholds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Currently 2</a:t>
            </a:r>
            <a:r>
              <a:rPr lang="lt-LT" sz="24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smtClean="0"/>
              <a:t>active IS of </a:t>
            </a:r>
            <a:r>
              <a:rPr lang="en-US" sz="2400" dirty="0" smtClean="0"/>
              <a:t>6</a:t>
            </a:r>
            <a:r>
              <a:rPr lang="lt-LT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licensed </a:t>
            </a:r>
            <a:r>
              <a:rPr lang="en-US" sz="2400" dirty="0" smtClean="0"/>
              <a:t>IS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Concentration remains </a:t>
            </a:r>
            <a:r>
              <a:rPr lang="en-US" sz="2400" dirty="0" smtClean="0"/>
              <a:t>high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en-US" sz="4000" dirty="0" smtClean="0"/>
              <a:t>PEX </a:t>
            </a:r>
            <a:r>
              <a:rPr lang="en-US" sz="4000" dirty="0" smtClean="0"/>
              <a:t>PRICE IN </a:t>
            </a:r>
            <a:r>
              <a:rPr lang="en-US" sz="4000" dirty="0" smtClean="0"/>
              <a:t>2011</a:t>
            </a:r>
            <a:r>
              <a:rPr lang="lt-LT" sz="4000" dirty="0" smtClean="0"/>
              <a:t>- </a:t>
            </a:r>
            <a:r>
              <a:rPr lang="lt-LT" sz="4000" dirty="0" err="1" smtClean="0"/>
              <a:t>Aug</a:t>
            </a:r>
            <a:r>
              <a:rPr lang="lt-LT" sz="4000" dirty="0" smtClean="0"/>
              <a:t> 2012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lt-LT" sz="4000" dirty="0" smtClean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12776"/>
            <a:ext cx="74888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7332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www.baltpool.lt</a:t>
            </a:r>
            <a:r>
              <a:rPr lang="lt-LT" dirty="0" smtClean="0"/>
              <a:t> 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 </a:t>
            </a:r>
            <a:r>
              <a:rPr lang="lt-LT" dirty="0" err="1" smtClean="0"/>
              <a:t>www.nordpoolspot.com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DEVELOPMENT</a:t>
            </a:r>
            <a:endParaRPr lang="lt-LT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t-LT" sz="2400" dirty="0" err="1" smtClean="0"/>
              <a:t>Projects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common</a:t>
            </a:r>
            <a:r>
              <a:rPr lang="lt-LT" sz="2400" dirty="0" smtClean="0"/>
              <a:t> </a:t>
            </a:r>
            <a:r>
              <a:rPr lang="lt-LT" sz="2400" dirty="0" err="1" smtClean="0"/>
              <a:t>interest</a:t>
            </a:r>
            <a:r>
              <a:rPr lang="lt-LT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LitPol</a:t>
            </a:r>
            <a:r>
              <a:rPr lang="lt-LT" sz="2000" dirty="0" smtClean="0"/>
              <a:t> Link 1</a:t>
            </a:r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LitPol</a:t>
            </a:r>
            <a:r>
              <a:rPr lang="lt-LT" sz="2000" dirty="0" smtClean="0"/>
              <a:t> Link </a:t>
            </a:r>
            <a:r>
              <a:rPr lang="lt-LT" sz="2000" dirty="0" smtClean="0"/>
              <a:t>2</a:t>
            </a:r>
            <a:endParaRPr lang="lt-LT" sz="2000" dirty="0" smtClean="0"/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Connection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new</a:t>
            </a:r>
            <a:r>
              <a:rPr lang="lt-LT" sz="2000" dirty="0" smtClean="0"/>
              <a:t> NPP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Visagino NPP – </a:t>
            </a:r>
            <a:r>
              <a:rPr lang="lt-LT" sz="2400" dirty="0" err="1" smtClean="0"/>
              <a:t>referendum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RES </a:t>
            </a:r>
            <a:r>
              <a:rPr lang="lt-LT" sz="2400" dirty="0" err="1" smtClean="0"/>
              <a:t>integration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err="1" smtClean="0"/>
              <a:t>Smart</a:t>
            </a:r>
            <a:r>
              <a:rPr lang="lt-LT" sz="2400" dirty="0" smtClean="0"/>
              <a:t> </a:t>
            </a:r>
            <a:r>
              <a:rPr lang="lt-LT" sz="2400" dirty="0" err="1" smtClean="0"/>
              <a:t>metering</a:t>
            </a:r>
            <a:r>
              <a:rPr lang="lt-LT" sz="2400" dirty="0" smtClean="0"/>
              <a:t>: </a:t>
            </a:r>
            <a:r>
              <a:rPr lang="lt-LT" sz="2400" dirty="0" err="1" smtClean="0"/>
              <a:t>cost-benefit</a:t>
            </a:r>
            <a:r>
              <a:rPr lang="lt-LT" sz="2400" dirty="0" smtClean="0"/>
              <a:t> </a:t>
            </a:r>
            <a:r>
              <a:rPr lang="lt-LT" sz="2400" dirty="0" err="1" smtClean="0"/>
              <a:t>analysis</a:t>
            </a:r>
            <a:r>
              <a:rPr lang="lt-LT" sz="2400" dirty="0" smtClean="0"/>
              <a:t> </a:t>
            </a:r>
            <a:r>
              <a:rPr lang="lt-LT" sz="2400" dirty="0" err="1" smtClean="0"/>
              <a:t>submission</a:t>
            </a:r>
            <a:r>
              <a:rPr lang="lt-LT" sz="2400" dirty="0" smtClean="0"/>
              <a:t> to EC</a:t>
            </a:r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TSO </a:t>
            </a:r>
            <a:r>
              <a:rPr lang="lt-LT" sz="2400" dirty="0" err="1" smtClean="0"/>
              <a:t>benchmarking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err="1" smtClean="0"/>
              <a:t>Regional</a:t>
            </a:r>
            <a:r>
              <a:rPr lang="lt-LT" sz="2400" dirty="0" smtClean="0"/>
              <a:t> </a:t>
            </a:r>
            <a:r>
              <a:rPr lang="lt-LT" sz="2400" dirty="0" err="1" smtClean="0"/>
              <a:t>issues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 FOR YOUR ATTENTION</a:t>
            </a:r>
            <a:endParaRPr lang="lt-LT" smtClean="0"/>
          </a:p>
        </p:txBody>
      </p:sp>
      <p:sp>
        <p:nvSpPr>
          <p:cNvPr id="563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www.regula.lt</a:t>
            </a:r>
            <a:endParaRPr lang="lt-L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template_[4-3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ACER-2015-00988</_dlc_DocId>
    <_dlc_DocIdUrl xmlns="985daa2e-53d8-4475-82b8-9c7d25324e34">
      <Url>http://s-do-prod-ap/en/Electricity/Regional_initiatives/Meetings/14th_Baltic_SG/_layouts/DocIdRedir.aspx?ID=ACER-2015-00988</Url>
      <Description>ACER-2015-00988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764BA94B66A479D17A2D12B655858" ma:contentTypeVersion="21" ma:contentTypeDescription="Create a new document." ma:contentTypeScope="" ma:versionID="3b21e69c71102af6854d9a587e76377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58F561-460C-4B6D-B789-08A7CFD3482C}"/>
</file>

<file path=customXml/itemProps2.xml><?xml version="1.0" encoding="utf-8"?>
<ds:datastoreItem xmlns:ds="http://schemas.openxmlformats.org/officeDocument/2006/customXml" ds:itemID="{A3140DAB-BCC3-4007-B54F-45FF84EEA1A9}"/>
</file>

<file path=customXml/itemProps3.xml><?xml version="1.0" encoding="utf-8"?>
<ds:datastoreItem xmlns:ds="http://schemas.openxmlformats.org/officeDocument/2006/customXml" ds:itemID="{94599E9B-0A3D-4A94-BE0E-B13AC3901293}"/>
</file>

<file path=customXml/itemProps4.xml><?xml version="1.0" encoding="utf-8"?>
<ds:datastoreItem xmlns:ds="http://schemas.openxmlformats.org/officeDocument/2006/customXml" ds:itemID="{E043B74E-4037-4579-8FB7-7B0F961A70A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presentation_template_[4-3]</Template>
  <TotalTime>2945</TotalTime>
  <Words>418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presentation_template_[4-3]</vt:lpstr>
      <vt:lpstr>Custom Design</vt:lpstr>
      <vt:lpstr>UPDATES ON THE LATEST DEVELOPMENTS IN LITHUANIA</vt:lpstr>
      <vt:lpstr>PRIMARY LEGISLATION </vt:lpstr>
      <vt:lpstr>SECONDARY LEGISLATION (1)</vt:lpstr>
      <vt:lpstr>SECONDARY LEGISLATION (2)</vt:lpstr>
      <vt:lpstr>  Approved new RES tariffs for 2012 </vt:lpstr>
      <vt:lpstr>ELECTRICITY MARKET</vt:lpstr>
      <vt:lpstr> PEX PRICE IN 2011- Aug 2012  </vt:lpstr>
      <vt:lpstr>MARKET DEVELOPMENT</vt:lpstr>
      <vt:lpstr>THANK YOU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Aistija</dc:creator>
  <cp:lastModifiedBy> Aistija Zubaviciute</cp:lastModifiedBy>
  <cp:revision>98</cp:revision>
  <dcterms:created xsi:type="dcterms:W3CDTF">2009-09-14T07:35:39Z</dcterms:created>
  <dcterms:modified xsi:type="dcterms:W3CDTF">2012-09-19T13:35:55Z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0x010100746764BA94B66A479D17A2D12B655858</vt:lpwstr>
  </property>
  <property fmtid="{D5CDD505-2E9C-101B-9397-08002B2CF9AE}" pid="3" name="_dlc_DocIdItemGuid">
    <vt:lpwstr>f1ffdc8b-bdaf-4d92-83d8-5c8879797175</vt:lpwstr>
  </property>
</Properties>
</file>